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27"/>
  </p:notesMasterIdLst>
  <p:sldIdLst>
    <p:sldId id="281" r:id="rId2"/>
    <p:sldId id="524" r:id="rId3"/>
    <p:sldId id="546" r:id="rId4"/>
    <p:sldId id="547" r:id="rId5"/>
    <p:sldId id="548" r:id="rId6"/>
    <p:sldId id="549" r:id="rId7"/>
    <p:sldId id="544" r:id="rId8"/>
    <p:sldId id="526" r:id="rId9"/>
    <p:sldId id="528" r:id="rId10"/>
    <p:sldId id="529" r:id="rId11"/>
    <p:sldId id="530" r:id="rId12"/>
    <p:sldId id="532" r:id="rId13"/>
    <p:sldId id="533" r:id="rId14"/>
    <p:sldId id="534" r:id="rId15"/>
    <p:sldId id="535" r:id="rId16"/>
    <p:sldId id="536" r:id="rId17"/>
    <p:sldId id="537" r:id="rId18"/>
    <p:sldId id="538" r:id="rId19"/>
    <p:sldId id="539" r:id="rId20"/>
    <p:sldId id="540" r:id="rId21"/>
    <p:sldId id="543" r:id="rId22"/>
    <p:sldId id="541" r:id="rId23"/>
    <p:sldId id="550" r:id="rId24"/>
    <p:sldId id="551" r:id="rId25"/>
    <p:sldId id="416" r:id="rId2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GyeonggiTitleOTF Medium" panose="020F0502020204030204" pitchFamily="34" charset="0"/>
      <p:regular r:id="rId32"/>
      <p:bold r:id="rId33"/>
      <p:italic r:id="rId34"/>
      <p:boldItalic r:id="rId35"/>
    </p:embeddedFont>
    <p:embeddedFont>
      <p:font typeface="GyeonggiTitleOTF Medium" panose="020F0502020204030204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 autoAdjust="0"/>
    <p:restoredTop sz="95755"/>
  </p:normalViewPr>
  <p:slideViewPr>
    <p:cSldViewPr snapToGrid="0">
      <p:cViewPr varScale="1">
        <p:scale>
          <a:sx n="105" d="100"/>
          <a:sy n="105" d="100"/>
        </p:scale>
        <p:origin x="1840" y="184"/>
      </p:cViewPr>
      <p:guideLst>
        <p:guide orient="horz" pos="218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249" d="100"/>
          <a:sy n="249" d="100"/>
        </p:scale>
        <p:origin x="392" y="-4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4E7E67DA-0D19-E746-AC67-3D263D67A4FB}" type="datetimeFigureOut">
              <a:rPr kumimoji="1" lang="ko-Kore-KR" altLang="en-US" smtClean="0"/>
              <a:pPr/>
              <a:t>10/26/23</a:t>
            </a:fld>
            <a:endParaRPr kumimoji="1" lang="ko-Kore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234CA8CE-722C-C442-8664-4A3D4F9859B1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38832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9499394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10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6986917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8951208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12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53888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13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807035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14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023538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15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4124354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linea</a:t>
            </a:r>
            <a:r>
              <a:rPr lang="en-US" altLang="ko-KR" sz="1200" dirty="0"/>
              <a:t>r</a:t>
            </a:r>
            <a:r>
              <a:rPr lang="en-US" sz="1200" dirty="0"/>
              <a:t> layer</a:t>
            </a:r>
            <a:r>
              <a:rPr lang="ko-KR" altLang="en-US" sz="1200" dirty="0"/>
              <a:t>의 </a:t>
            </a:r>
            <a:r>
              <a:rPr lang="en-US" sz="1200" dirty="0"/>
              <a:t>output dimension</a:t>
            </a:r>
            <a:r>
              <a:rPr lang="ko-KR" altLang="en-US" sz="1200" dirty="0"/>
              <a:t>은 언어 모델의 </a:t>
            </a:r>
            <a:r>
              <a:rPr lang="en-US" sz="1200" dirty="0"/>
              <a:t>word embedding space</a:t>
            </a:r>
            <a:r>
              <a:rPr lang="ko-KR" altLang="en-US" sz="1200" dirty="0"/>
              <a:t>와 같게 설정</a:t>
            </a:r>
            <a:endParaRPr lang="en-KR" sz="1200" dirty="0">
              <a:solidFill>
                <a:srgbClr val="FF0000"/>
              </a:solidFill>
            </a:endParaRPr>
          </a:p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16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2597065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linea</a:t>
            </a:r>
            <a:r>
              <a:rPr lang="en-US" altLang="ko-KR" sz="1200" dirty="0"/>
              <a:t>r</a:t>
            </a:r>
            <a:r>
              <a:rPr lang="en-US" sz="1200" dirty="0"/>
              <a:t> layer</a:t>
            </a:r>
            <a:r>
              <a:rPr lang="ko-KR" altLang="en-US" sz="1200" dirty="0"/>
              <a:t>의 </a:t>
            </a:r>
            <a:r>
              <a:rPr lang="en-US" sz="1200" dirty="0"/>
              <a:t>output dimension</a:t>
            </a:r>
            <a:r>
              <a:rPr lang="ko-KR" altLang="en-US" sz="1200" dirty="0"/>
              <a:t>은 언어 모델의 </a:t>
            </a:r>
            <a:r>
              <a:rPr lang="en-US" sz="1200" dirty="0"/>
              <a:t>word embedding space</a:t>
            </a:r>
            <a:r>
              <a:rPr lang="ko-KR" altLang="en-US" sz="1200" dirty="0"/>
              <a:t>와 같게 설정</a:t>
            </a:r>
            <a:endParaRPr lang="en-KR" sz="1200" dirty="0">
              <a:solidFill>
                <a:srgbClr val="FF0000"/>
              </a:solidFill>
            </a:endParaRPr>
          </a:p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17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731507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linea</a:t>
            </a:r>
            <a:r>
              <a:rPr lang="en-US" altLang="ko-KR" sz="1200" dirty="0"/>
              <a:t>r</a:t>
            </a:r>
            <a:r>
              <a:rPr lang="en-US" sz="1200" dirty="0"/>
              <a:t> layer</a:t>
            </a:r>
            <a:r>
              <a:rPr lang="ko-KR" altLang="en-US" sz="1200" dirty="0"/>
              <a:t>의 </a:t>
            </a:r>
            <a:r>
              <a:rPr lang="en-US" sz="1200" dirty="0"/>
              <a:t>output dimension</a:t>
            </a:r>
            <a:r>
              <a:rPr lang="ko-KR" altLang="en-US" sz="1200" dirty="0"/>
              <a:t>은 언어 모델의 </a:t>
            </a:r>
            <a:r>
              <a:rPr lang="en-US" sz="1200" dirty="0"/>
              <a:t>word embedding space</a:t>
            </a:r>
            <a:r>
              <a:rPr lang="ko-KR" altLang="en-US" sz="1200" dirty="0"/>
              <a:t>와 같게 설정</a:t>
            </a:r>
            <a:endParaRPr lang="en-KR" sz="1200" dirty="0">
              <a:solidFill>
                <a:srgbClr val="FF0000"/>
              </a:solidFill>
            </a:endParaRPr>
          </a:p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18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9664385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linea</a:t>
            </a:r>
            <a:r>
              <a:rPr lang="en-US" altLang="ko-KR" sz="1200" dirty="0"/>
              <a:t>r</a:t>
            </a:r>
            <a:r>
              <a:rPr lang="en-US" sz="1200" dirty="0"/>
              <a:t> layer</a:t>
            </a:r>
            <a:r>
              <a:rPr lang="ko-KR" altLang="en-US" sz="1200" dirty="0"/>
              <a:t>의 </a:t>
            </a:r>
            <a:r>
              <a:rPr lang="en-US" sz="1200" dirty="0"/>
              <a:t>output dimension</a:t>
            </a:r>
            <a:r>
              <a:rPr lang="ko-KR" altLang="en-US" sz="1200" dirty="0"/>
              <a:t>은 언어 모델의 </a:t>
            </a:r>
            <a:r>
              <a:rPr lang="en-US" sz="1200" dirty="0"/>
              <a:t>word embedding space</a:t>
            </a:r>
            <a:r>
              <a:rPr lang="ko-KR" altLang="en-US" sz="1200" dirty="0"/>
              <a:t>와 같게 설정</a:t>
            </a:r>
            <a:endParaRPr lang="en-KR" sz="1200" dirty="0">
              <a:solidFill>
                <a:srgbClr val="FF0000"/>
              </a:solidFill>
            </a:endParaRPr>
          </a:p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19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60051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2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864317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—&gt; </a:t>
            </a:r>
            <a:r>
              <a:rPr lang="ko-KR" altLang="en-US" dirty="0"/>
              <a:t>이를 통해 이미지 </a:t>
            </a:r>
            <a:r>
              <a:rPr lang="en-US" dirty="0"/>
              <a:t>feature</a:t>
            </a:r>
            <a:r>
              <a:rPr lang="ko-KR" altLang="en-US" dirty="0"/>
              <a:t>은 </a:t>
            </a:r>
            <a:r>
              <a:rPr lang="ko-KR" altLang="en-US" dirty="0" err="1"/>
              <a:t>사전학습된</a:t>
            </a:r>
            <a:r>
              <a:rPr lang="ko-KR" altLang="en-US" dirty="0"/>
              <a:t> </a:t>
            </a:r>
            <a:r>
              <a:rPr lang="en-US" dirty="0"/>
              <a:t>LLM</a:t>
            </a:r>
            <a:r>
              <a:rPr lang="ko-KR" altLang="en-US" dirty="0"/>
              <a:t>의 </a:t>
            </a:r>
            <a:r>
              <a:rPr lang="en-US" dirty="0"/>
              <a:t>word embedding</a:t>
            </a:r>
            <a:r>
              <a:rPr lang="ko-KR" altLang="en-US" dirty="0"/>
              <a:t>과 </a:t>
            </a:r>
            <a:r>
              <a:rPr lang="en-US" dirty="0"/>
              <a:t>align</a:t>
            </a:r>
            <a:r>
              <a:rPr lang="ko-KR" altLang="en-US" dirty="0"/>
              <a:t>됨</a:t>
            </a:r>
          </a:p>
          <a:p>
            <a:r>
              <a:rPr lang="en-US" altLang="ko-KR" dirty="0"/>
              <a:t>—&gt; </a:t>
            </a:r>
            <a:r>
              <a:rPr lang="en-US" dirty="0"/>
              <a:t>frozen LLM</a:t>
            </a:r>
            <a:r>
              <a:rPr lang="ko-KR" altLang="en-US" dirty="0"/>
              <a:t>에 호환되는 </a:t>
            </a:r>
            <a:r>
              <a:rPr lang="en-US" dirty="0"/>
              <a:t>visual tokenizer</a:t>
            </a:r>
            <a:r>
              <a:rPr lang="ko-KR" altLang="en-US" dirty="0" err="1"/>
              <a:t>를</a:t>
            </a:r>
            <a:r>
              <a:rPr lang="ko-KR" altLang="en-US" dirty="0"/>
              <a:t> 학습하는 과정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20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8886921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linea</a:t>
            </a:r>
            <a:r>
              <a:rPr lang="en-US" altLang="ko-KR" sz="1200" dirty="0"/>
              <a:t>r</a:t>
            </a:r>
            <a:r>
              <a:rPr lang="en-US" sz="1200" dirty="0"/>
              <a:t> layer</a:t>
            </a:r>
            <a:r>
              <a:rPr lang="ko-KR" altLang="en-US" sz="1200" dirty="0"/>
              <a:t>의 </a:t>
            </a:r>
            <a:r>
              <a:rPr lang="en-US" sz="1200" dirty="0"/>
              <a:t>output dimension</a:t>
            </a:r>
            <a:r>
              <a:rPr lang="ko-KR" altLang="en-US" sz="1200" dirty="0"/>
              <a:t>은 언어 모델의 </a:t>
            </a:r>
            <a:r>
              <a:rPr lang="en-US" sz="1200" dirty="0"/>
              <a:t>word embedding space</a:t>
            </a:r>
            <a:r>
              <a:rPr lang="ko-KR" altLang="en-US" sz="1200" dirty="0"/>
              <a:t>와 같게 설정</a:t>
            </a:r>
            <a:endParaRPr lang="en-KR" sz="1200" dirty="0">
              <a:solidFill>
                <a:srgbClr val="FF0000"/>
              </a:solidFill>
            </a:endParaRPr>
          </a:p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21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7647119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22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120293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23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0068129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24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98921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3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232562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4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227205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5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799941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6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274544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7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59697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8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85173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9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01207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10/26/23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448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10/26/23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207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10/26/23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153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10/26/23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24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10/26/23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194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10/26/23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221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10/26/23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130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10/26/23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4889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10/26/23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02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10/26/23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29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10/26/23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64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B434692D-D85F-1540-A0C8-1EA0CA5B78D5}" type="datetimeFigureOut">
              <a:rPr kumimoji="1" lang="ko-Kore-KR" altLang="en-US" smtClean="0"/>
              <a:pPr/>
              <a:t>10/26/23</a:t>
            </a:fld>
            <a:endParaRPr kumimoji="1" lang="ko-Kore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55DE4BDA-059B-1647-A1B5-3021ED81D6C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915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yeonggiTitleOTF Medium" panose="02020603020101020101" pitchFamily="18" charset="-12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llava-vl.github.io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btoyou/KoLLaVA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EEF066E-2E82-8707-FDE3-9E2E6B45A361}"/>
              </a:ext>
            </a:extLst>
          </p:cNvPr>
          <p:cNvSpPr txBox="1"/>
          <p:nvPr/>
        </p:nvSpPr>
        <p:spPr>
          <a:xfrm>
            <a:off x="2365853" y="2991796"/>
            <a:ext cx="40056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LLaVA</a:t>
            </a:r>
            <a:r>
              <a:rPr lang="en-US" altLang="ko-KR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&amp; Synonym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CA1D99-0908-724D-1A30-EF519AB94F3F}"/>
              </a:ext>
            </a:extLst>
          </p:cNvPr>
          <p:cNvSpPr txBox="1"/>
          <p:nvPr/>
        </p:nvSpPr>
        <p:spPr>
          <a:xfrm>
            <a:off x="3327107" y="4898137"/>
            <a:ext cx="2549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DDF0E2-2A6E-8222-B68F-0072818B8425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724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GPT-assis</a:t>
            </a:r>
            <a:r>
              <a:rPr lang="en-US" altLang="ko-KR" sz="2500" dirty="0"/>
              <a:t>t</a:t>
            </a:r>
            <a:r>
              <a:rPr lang="en-US" sz="2500" dirty="0"/>
              <a:t>ed Visual Instruction Data Generation</a:t>
            </a:r>
            <a:endParaRPr lang="en-KR" sz="2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207874-2E82-BDE5-D337-FC58DB9AB586}"/>
              </a:ext>
            </a:extLst>
          </p:cNvPr>
          <p:cNvSpPr txBox="1"/>
          <p:nvPr/>
        </p:nvSpPr>
        <p:spPr>
          <a:xfrm>
            <a:off x="409194" y="1593004"/>
            <a:ext cx="7479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prompt</a:t>
            </a:r>
            <a:endParaRPr lang="en-KR" b="1" dirty="0"/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8F0C699-59F1-0CE1-54EA-07DA80DC8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194" y="2111147"/>
            <a:ext cx="6615545" cy="450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30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GPT-assis</a:t>
            </a:r>
            <a:r>
              <a:rPr lang="en-US" altLang="ko-KR" sz="2500" dirty="0"/>
              <a:t>t</a:t>
            </a:r>
            <a:r>
              <a:rPr lang="en-US" sz="2500" dirty="0"/>
              <a:t>ed Visual Instruction Data Generation</a:t>
            </a:r>
            <a:endParaRPr lang="en-KR" sz="2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207874-2E82-BDE5-D337-FC58DB9AB586}"/>
              </a:ext>
            </a:extLst>
          </p:cNvPr>
          <p:cNvSpPr txBox="1"/>
          <p:nvPr/>
        </p:nvSpPr>
        <p:spPr>
          <a:xfrm>
            <a:off x="409194" y="1556428"/>
            <a:ext cx="7479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prompt – sample context</a:t>
            </a:r>
            <a:endParaRPr lang="en-KR" b="1" dirty="0"/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8F0C699-59F1-0CE1-54EA-07DA80DC8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62854" y="1988259"/>
            <a:ext cx="5467393" cy="3721262"/>
          </a:xfrm>
          <a:prstGeom prst="rect">
            <a:avLst/>
          </a:prstGeom>
        </p:spPr>
      </p:pic>
      <p:pic>
        <p:nvPicPr>
          <p:cNvPr id="4" name="Picture 3" descr="A screenshot of a paper&#10;&#10;Description automatically generated">
            <a:extLst>
              <a:ext uri="{FF2B5EF4-FFF2-40B4-BE49-F238E27FC236}">
                <a16:creationId xmlns:a16="http://schemas.microsoft.com/office/drawing/2014/main" id="{CE3F936D-249A-5ACB-420B-18B6BDBD9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6118" y="1580812"/>
            <a:ext cx="5199104" cy="515251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460123F-4FE6-A5E1-B828-157915ED3798}"/>
              </a:ext>
            </a:extLst>
          </p:cNvPr>
          <p:cNvCxnSpPr/>
          <p:nvPr/>
        </p:nvCxnSpPr>
        <p:spPr>
          <a:xfrm>
            <a:off x="829056" y="5181600"/>
            <a:ext cx="1194816" cy="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072FD61-F76F-C745-A195-322E7E494BC8}"/>
              </a:ext>
            </a:extLst>
          </p:cNvPr>
          <p:cNvCxnSpPr/>
          <p:nvPr/>
        </p:nvCxnSpPr>
        <p:spPr>
          <a:xfrm flipV="1">
            <a:off x="2200655" y="3872892"/>
            <a:ext cx="1475256" cy="1211555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448A8A-3D21-575B-47E7-D891D2ECE307}"/>
              </a:ext>
            </a:extLst>
          </p:cNvPr>
          <p:cNvCxnSpPr/>
          <p:nvPr/>
        </p:nvCxnSpPr>
        <p:spPr>
          <a:xfrm>
            <a:off x="1078992" y="5321808"/>
            <a:ext cx="1194816" cy="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6C30047-E0FD-DC0E-34AB-16ACC44B994D}"/>
              </a:ext>
            </a:extLst>
          </p:cNvPr>
          <p:cNvCxnSpPr/>
          <p:nvPr/>
        </p:nvCxnSpPr>
        <p:spPr>
          <a:xfrm flipV="1">
            <a:off x="2389631" y="4025292"/>
            <a:ext cx="1475256" cy="1211555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110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GPT-assis</a:t>
            </a:r>
            <a:r>
              <a:rPr lang="en-US" altLang="ko-KR" sz="2500" dirty="0"/>
              <a:t>t</a:t>
            </a:r>
            <a:r>
              <a:rPr lang="en-US" sz="2500" dirty="0"/>
              <a:t>ed Visual Instruction Data Generation</a:t>
            </a:r>
            <a:endParaRPr lang="en-KR" sz="2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207874-2E82-BDE5-D337-FC58DB9AB586}"/>
              </a:ext>
            </a:extLst>
          </p:cNvPr>
          <p:cNvSpPr txBox="1"/>
          <p:nvPr/>
        </p:nvSpPr>
        <p:spPr>
          <a:xfrm>
            <a:off x="409194" y="1556428"/>
            <a:ext cx="7479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response</a:t>
            </a:r>
            <a:endParaRPr lang="en-KR" b="1" dirty="0"/>
          </a:p>
        </p:txBody>
      </p:sp>
      <p:pic>
        <p:nvPicPr>
          <p:cNvPr id="6" name="Picture 5" descr="A screenshot of a text&#10;&#10;Description automatically generated">
            <a:extLst>
              <a:ext uri="{FF2B5EF4-FFF2-40B4-BE49-F238E27FC236}">
                <a16:creationId xmlns:a16="http://schemas.microsoft.com/office/drawing/2014/main" id="{34BB13A6-6A85-D634-2592-98AD05F5E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64" y="2061733"/>
            <a:ext cx="4064721" cy="32044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4ED24-7ABC-48C7-1E53-EACCEE77E0A8}"/>
              </a:ext>
            </a:extLst>
          </p:cNvPr>
          <p:cNvSpPr txBox="1"/>
          <p:nvPr/>
        </p:nvSpPr>
        <p:spPr>
          <a:xfrm>
            <a:off x="4413504" y="2061733"/>
            <a:ext cx="3194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3</a:t>
            </a:r>
            <a:r>
              <a:rPr lang="ko-KR" altLang="en-US" dirty="0"/>
              <a:t>가지 형태의 </a:t>
            </a:r>
            <a:r>
              <a:rPr lang="en-US" altLang="ko-KR" dirty="0"/>
              <a:t>response (data)</a:t>
            </a:r>
            <a:endParaRPr lang="en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E7327-4949-2283-10EE-8836081FBAF6}"/>
              </a:ext>
            </a:extLst>
          </p:cNvPr>
          <p:cNvSpPr txBox="1"/>
          <p:nvPr/>
        </p:nvSpPr>
        <p:spPr>
          <a:xfrm>
            <a:off x="4468368" y="2509343"/>
            <a:ext cx="3194304" cy="1293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FF0000"/>
                </a:solidFill>
              </a:rPr>
              <a:t>대화형식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더 자세한 설명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복잡한 추론</a:t>
            </a:r>
            <a:endParaRPr lang="en-K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86213B-EE2B-38AB-7569-4B310E53D9CC}"/>
              </a:ext>
            </a:extLst>
          </p:cNvPr>
          <p:cNvSpPr/>
          <p:nvPr/>
        </p:nvSpPr>
        <p:spPr>
          <a:xfrm>
            <a:off x="207264" y="2037349"/>
            <a:ext cx="3941445" cy="83996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896B25-50AA-FEA4-5955-6EEB914CFE4F}"/>
              </a:ext>
            </a:extLst>
          </p:cNvPr>
          <p:cNvSpPr txBox="1"/>
          <p:nvPr/>
        </p:nvSpPr>
        <p:spPr>
          <a:xfrm>
            <a:off x="2493645" y="5521529"/>
            <a:ext cx="4895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</a:rPr>
              <a:t>앞선예시에서</a:t>
            </a:r>
            <a:r>
              <a:rPr lang="ko-KR" altLang="en-US" dirty="0">
                <a:solidFill>
                  <a:srgbClr val="FF0000"/>
                </a:solidFill>
              </a:rPr>
              <a:t> 사용한 프롬프트로 나오는 결과</a:t>
            </a:r>
            <a:endParaRPr lang="en-KR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C117D7-01B2-9E87-21F9-FC0DE2658C7E}"/>
              </a:ext>
            </a:extLst>
          </p:cNvPr>
          <p:cNvCxnSpPr>
            <a:cxnSpLocks/>
          </p:cNvCxnSpPr>
          <p:nvPr/>
        </p:nvCxnSpPr>
        <p:spPr>
          <a:xfrm>
            <a:off x="4090415" y="2909251"/>
            <a:ext cx="566929" cy="2381328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5388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GPT-assis</a:t>
            </a:r>
            <a:r>
              <a:rPr lang="en-US" altLang="ko-KR" sz="2500" dirty="0"/>
              <a:t>t</a:t>
            </a:r>
            <a:r>
              <a:rPr lang="en-US" sz="2500" dirty="0"/>
              <a:t>ed Visual Instruction Data Generation</a:t>
            </a:r>
            <a:endParaRPr lang="en-KR" sz="2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207874-2E82-BDE5-D337-FC58DB9AB586}"/>
              </a:ext>
            </a:extLst>
          </p:cNvPr>
          <p:cNvSpPr txBox="1"/>
          <p:nvPr/>
        </p:nvSpPr>
        <p:spPr>
          <a:xfrm>
            <a:off x="409194" y="1556428"/>
            <a:ext cx="7479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response</a:t>
            </a:r>
            <a:endParaRPr lang="en-KR" b="1" dirty="0"/>
          </a:p>
        </p:txBody>
      </p:sp>
      <p:pic>
        <p:nvPicPr>
          <p:cNvPr id="6" name="Picture 5" descr="A screenshot of a text&#10;&#10;Description automatically generated">
            <a:extLst>
              <a:ext uri="{FF2B5EF4-FFF2-40B4-BE49-F238E27FC236}">
                <a16:creationId xmlns:a16="http://schemas.microsoft.com/office/drawing/2014/main" id="{34BB13A6-6A85-D634-2592-98AD05F5E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64" y="2061733"/>
            <a:ext cx="4064721" cy="32044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4ED24-7ABC-48C7-1E53-EACCEE77E0A8}"/>
              </a:ext>
            </a:extLst>
          </p:cNvPr>
          <p:cNvSpPr txBox="1"/>
          <p:nvPr/>
        </p:nvSpPr>
        <p:spPr>
          <a:xfrm>
            <a:off x="4413504" y="2061733"/>
            <a:ext cx="3194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3</a:t>
            </a:r>
            <a:r>
              <a:rPr lang="ko-KR" altLang="en-US" dirty="0"/>
              <a:t>가지 형태의 </a:t>
            </a:r>
            <a:r>
              <a:rPr lang="en-US" altLang="ko-KR" dirty="0"/>
              <a:t>response (data)</a:t>
            </a:r>
            <a:endParaRPr lang="en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E7327-4949-2283-10EE-8836081FBAF6}"/>
              </a:ext>
            </a:extLst>
          </p:cNvPr>
          <p:cNvSpPr txBox="1"/>
          <p:nvPr/>
        </p:nvSpPr>
        <p:spPr>
          <a:xfrm>
            <a:off x="4480560" y="2497151"/>
            <a:ext cx="3194304" cy="1293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대화형식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FF0000"/>
                </a:solidFill>
              </a:rPr>
              <a:t>더 자세한 설명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FF0000"/>
                </a:solidFill>
              </a:rPr>
              <a:t>복잡한 추론</a:t>
            </a:r>
            <a:endParaRPr lang="en-KR" dirty="0">
              <a:solidFill>
                <a:srgbClr val="FF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86213B-EE2B-38AB-7569-4B310E53D9CC}"/>
              </a:ext>
            </a:extLst>
          </p:cNvPr>
          <p:cNvSpPr/>
          <p:nvPr/>
        </p:nvSpPr>
        <p:spPr>
          <a:xfrm>
            <a:off x="207264" y="2819649"/>
            <a:ext cx="3941445" cy="239651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896B25-50AA-FEA4-5955-6EEB914CFE4F}"/>
              </a:ext>
            </a:extLst>
          </p:cNvPr>
          <p:cNvSpPr txBox="1"/>
          <p:nvPr/>
        </p:nvSpPr>
        <p:spPr>
          <a:xfrm>
            <a:off x="2493644" y="5521529"/>
            <a:ext cx="6021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비슷한 다름 프롬프트를 사용해서 도출한 데이터</a:t>
            </a:r>
            <a:endParaRPr lang="en-KR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C117D7-01B2-9E87-21F9-FC0DE2658C7E}"/>
              </a:ext>
            </a:extLst>
          </p:cNvPr>
          <p:cNvCxnSpPr>
            <a:cxnSpLocks/>
          </p:cNvCxnSpPr>
          <p:nvPr/>
        </p:nvCxnSpPr>
        <p:spPr>
          <a:xfrm>
            <a:off x="4090415" y="2909251"/>
            <a:ext cx="566929" cy="2381328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8543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GPT-assis</a:t>
            </a:r>
            <a:r>
              <a:rPr lang="en-US" altLang="ko-KR" sz="2500" dirty="0"/>
              <a:t>t</a:t>
            </a:r>
            <a:r>
              <a:rPr lang="en-US" sz="2500" dirty="0"/>
              <a:t>ed Visual Instruction Data Generation</a:t>
            </a:r>
            <a:endParaRPr lang="en-KR" sz="2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207874-2E82-BDE5-D337-FC58DB9AB586}"/>
              </a:ext>
            </a:extLst>
          </p:cNvPr>
          <p:cNvSpPr txBox="1"/>
          <p:nvPr/>
        </p:nvSpPr>
        <p:spPr>
          <a:xfrm>
            <a:off x="409194" y="1556428"/>
            <a:ext cx="7479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Data Size</a:t>
            </a: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890F3250-2090-A3DD-0912-3B6670C31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23" y="2306531"/>
            <a:ext cx="7729601" cy="27660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96A9E9-2EFA-F31E-AD26-04D09F2E6096}"/>
              </a:ext>
            </a:extLst>
          </p:cNvPr>
          <p:cNvSpPr txBox="1"/>
          <p:nvPr/>
        </p:nvSpPr>
        <p:spPr>
          <a:xfrm>
            <a:off x="454533" y="2046206"/>
            <a:ext cx="3194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158K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551008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Visual instruction </a:t>
            </a:r>
            <a:endParaRPr lang="en-KR" sz="2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D8E78E-9F68-E3B2-23FB-42CB11AD40B2}"/>
              </a:ext>
            </a:extLst>
          </p:cNvPr>
          <p:cNvSpPr txBox="1"/>
          <p:nvPr/>
        </p:nvSpPr>
        <p:spPr>
          <a:xfrm>
            <a:off x="409194" y="1556428"/>
            <a:ext cx="7479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Architecture</a:t>
            </a:r>
          </a:p>
        </p:txBody>
      </p:sp>
      <p:pic>
        <p:nvPicPr>
          <p:cNvPr id="4" name="Picture 3" descr="A diagram of a network architecture&#10;&#10;Description automatically generated">
            <a:extLst>
              <a:ext uri="{FF2B5EF4-FFF2-40B4-BE49-F238E27FC236}">
                <a16:creationId xmlns:a16="http://schemas.microsoft.com/office/drawing/2014/main" id="{7A3B49FA-7200-29AE-5C48-778E91300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54" y="2036211"/>
            <a:ext cx="8060690" cy="33108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C86E3E-B833-0D68-15FF-1E89B2F817C7}"/>
              </a:ext>
            </a:extLst>
          </p:cNvPr>
          <p:cNvSpPr txBox="1"/>
          <p:nvPr/>
        </p:nvSpPr>
        <p:spPr>
          <a:xfrm>
            <a:off x="226314" y="5613509"/>
            <a:ext cx="62659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LLM : LLaMA</a:t>
            </a:r>
          </a:p>
          <a:p>
            <a:r>
              <a:rPr lang="en-KR" dirty="0"/>
              <a:t>Vision Encoder : CLIP Visual encoder ViT-l/14</a:t>
            </a:r>
          </a:p>
          <a:p>
            <a:r>
              <a:rPr lang="en-KR" dirty="0"/>
              <a:t> 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26FD5E-D8F6-780B-8AA5-54603BED4FF9}"/>
              </a:ext>
            </a:extLst>
          </p:cNvPr>
          <p:cNvSpPr txBox="1"/>
          <p:nvPr/>
        </p:nvSpPr>
        <p:spPr>
          <a:xfrm>
            <a:off x="-24765" y="6338985"/>
            <a:ext cx="8540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*VIT(vision transformer): transformer</a:t>
            </a:r>
            <a:r>
              <a:rPr lang="ko-KR" altLang="en-US" sz="1400" dirty="0"/>
              <a:t>을 컴퓨터 비전 분야에 적용한 모델</a:t>
            </a:r>
            <a:r>
              <a:rPr lang="en-US" altLang="ko-KR" sz="1400" dirty="0"/>
              <a:t>(</a:t>
            </a:r>
            <a:r>
              <a:rPr lang="ko-KR" altLang="en-US" sz="1400" dirty="0"/>
              <a:t>이미지 전체 </a:t>
            </a:r>
            <a:r>
              <a:rPr lang="en-US" altLang="ko-KR" sz="1400" dirty="0"/>
              <a:t>,</a:t>
            </a:r>
            <a:r>
              <a:rPr lang="ko-KR" altLang="en-US" sz="1400" dirty="0"/>
              <a:t> 전역적인 정보 고려</a:t>
            </a:r>
            <a:r>
              <a:rPr lang="en-US" altLang="ko-KR" sz="1400" dirty="0"/>
              <a:t>)</a:t>
            </a:r>
            <a:endParaRPr lang="en-KR" sz="1400" dirty="0"/>
          </a:p>
        </p:txBody>
      </p:sp>
    </p:spTree>
    <p:extLst>
      <p:ext uri="{BB962C8B-B14F-4D97-AF65-F5344CB8AC3E}">
        <p14:creationId xmlns:p14="http://schemas.microsoft.com/office/powerpoint/2010/main" val="1016832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Visual instruction </a:t>
            </a:r>
            <a:endParaRPr lang="en-KR" sz="2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D8E78E-9F68-E3B2-23FB-42CB11AD40B2}"/>
              </a:ext>
            </a:extLst>
          </p:cNvPr>
          <p:cNvSpPr txBox="1"/>
          <p:nvPr/>
        </p:nvSpPr>
        <p:spPr>
          <a:xfrm>
            <a:off x="409194" y="1556428"/>
            <a:ext cx="7479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Architecture</a:t>
            </a:r>
          </a:p>
        </p:txBody>
      </p:sp>
      <p:pic>
        <p:nvPicPr>
          <p:cNvPr id="4" name="Picture 3" descr="A diagram of a network architecture&#10;&#10;Description automatically generated">
            <a:extLst>
              <a:ext uri="{FF2B5EF4-FFF2-40B4-BE49-F238E27FC236}">
                <a16:creationId xmlns:a16="http://schemas.microsoft.com/office/drawing/2014/main" id="{7A3B49FA-7200-29AE-5C48-778E91300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54" y="2036211"/>
            <a:ext cx="8060690" cy="33108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26FD5E-D8F6-780B-8AA5-54603BED4FF9}"/>
              </a:ext>
            </a:extLst>
          </p:cNvPr>
          <p:cNvSpPr txBox="1"/>
          <p:nvPr/>
        </p:nvSpPr>
        <p:spPr>
          <a:xfrm>
            <a:off x="164972" y="6308208"/>
            <a:ext cx="8540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*VIT(vision transformer): transformer</a:t>
            </a:r>
            <a:r>
              <a:rPr lang="ko-KR" altLang="en-US" sz="1400" dirty="0"/>
              <a:t>을 컴퓨터 비전 분야에 적용한 모델</a:t>
            </a:r>
            <a:r>
              <a:rPr lang="en-US" altLang="ko-KR" sz="1400" dirty="0"/>
              <a:t>(</a:t>
            </a:r>
            <a:r>
              <a:rPr lang="ko-KR" altLang="en-US" sz="1400" dirty="0"/>
              <a:t>이미지 전체 </a:t>
            </a:r>
            <a:r>
              <a:rPr lang="en-US" altLang="ko-KR" sz="1400" dirty="0"/>
              <a:t>,</a:t>
            </a:r>
            <a:r>
              <a:rPr lang="ko-KR" altLang="en-US" sz="1400" dirty="0"/>
              <a:t> 전역적인 정보 고려</a:t>
            </a:r>
            <a:r>
              <a:rPr lang="en-US" altLang="ko-KR" sz="1400" dirty="0"/>
              <a:t>)</a:t>
            </a:r>
            <a:endParaRPr lang="en-KR" sz="1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98FB6D-F7C8-3BC7-D76A-E084EDC22EAE}"/>
              </a:ext>
            </a:extLst>
          </p:cNvPr>
          <p:cNvSpPr/>
          <p:nvPr/>
        </p:nvSpPr>
        <p:spPr>
          <a:xfrm>
            <a:off x="618054" y="3802389"/>
            <a:ext cx="2022585" cy="43103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193CAEF-3C48-F53F-5919-8561A3A764C2}"/>
              </a:ext>
            </a:extLst>
          </p:cNvPr>
          <p:cNvCxnSpPr>
            <a:cxnSpLocks/>
          </p:cNvCxnSpPr>
          <p:nvPr/>
        </p:nvCxnSpPr>
        <p:spPr>
          <a:xfrm>
            <a:off x="2167568" y="4232489"/>
            <a:ext cx="218575" cy="1344197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8664FBB-AB6B-E9DF-D555-21664A05A3A6}"/>
              </a:ext>
            </a:extLst>
          </p:cNvPr>
          <p:cNvSpPr txBox="1"/>
          <p:nvPr/>
        </p:nvSpPr>
        <p:spPr>
          <a:xfrm>
            <a:off x="581478" y="5576785"/>
            <a:ext cx="823333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이미지 </a:t>
            </a:r>
            <a:r>
              <a:rPr lang="en-US" sz="1600" dirty="0">
                <a:solidFill>
                  <a:srgbClr val="FF0000"/>
                </a:solidFill>
              </a:rPr>
              <a:t>feature</a:t>
            </a:r>
            <a:r>
              <a:rPr lang="ko-KR" altLang="en-US" sz="1600" dirty="0">
                <a:solidFill>
                  <a:srgbClr val="FF0000"/>
                </a:solidFill>
              </a:rPr>
              <a:t>을 </a:t>
            </a:r>
            <a:r>
              <a:rPr lang="en-US" sz="1600" dirty="0">
                <a:solidFill>
                  <a:srgbClr val="FF0000"/>
                </a:solidFill>
              </a:rPr>
              <a:t>embedding space</a:t>
            </a:r>
            <a:r>
              <a:rPr lang="ko-KR" altLang="en-US" sz="1600" dirty="0">
                <a:solidFill>
                  <a:srgbClr val="FF0000"/>
                </a:solidFill>
              </a:rPr>
              <a:t>에 연결하기 위해 간단한 </a:t>
            </a:r>
            <a:r>
              <a:rPr lang="en-US" sz="1600" dirty="0">
                <a:solidFill>
                  <a:srgbClr val="FF0000"/>
                </a:solidFill>
              </a:rPr>
              <a:t>linear layer(Projection W) </a:t>
            </a:r>
            <a:r>
              <a:rPr lang="ko-KR" altLang="en-US" sz="1600" dirty="0">
                <a:solidFill>
                  <a:srgbClr val="FF0000"/>
                </a:solidFill>
              </a:rPr>
              <a:t>추가</a:t>
            </a:r>
            <a:endParaRPr lang="en-US" altLang="ko-KR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00385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Training</a:t>
            </a:r>
            <a:endParaRPr lang="en-KR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CF6A51-4B5C-43F0-1A77-4577446C3CAF}"/>
              </a:ext>
            </a:extLst>
          </p:cNvPr>
          <p:cNvSpPr txBox="1"/>
          <p:nvPr/>
        </p:nvSpPr>
        <p:spPr>
          <a:xfrm>
            <a:off x="488442" y="1501416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학습 시 사용하는 데이터에 따라 </a:t>
            </a:r>
            <a:r>
              <a:rPr lang="en-US" dirty="0"/>
              <a:t>two-stage</a:t>
            </a:r>
            <a:r>
              <a:rPr lang="ko-KR" altLang="en-US" dirty="0"/>
              <a:t>로 학습</a:t>
            </a:r>
            <a:endParaRPr lang="en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A13E6A-B3E0-CE55-1ABF-B67DA60EBF16}"/>
              </a:ext>
            </a:extLst>
          </p:cNvPr>
          <p:cNvSpPr txBox="1"/>
          <p:nvPr/>
        </p:nvSpPr>
        <p:spPr>
          <a:xfrm>
            <a:off x="488442" y="2072537"/>
            <a:ext cx="654100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Stage1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Pre-training for Feature Alignment</a:t>
            </a:r>
          </a:p>
          <a:p>
            <a:endParaRPr lang="en-KR" dirty="0"/>
          </a:p>
          <a:p>
            <a:r>
              <a:rPr lang="en-KR" dirty="0"/>
              <a:t>Stage2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Fine-tun</a:t>
            </a:r>
            <a:r>
              <a:rPr lang="en-US" altLang="ko-KR" dirty="0"/>
              <a:t>ing</a:t>
            </a:r>
            <a:r>
              <a:rPr lang="en-US" dirty="0"/>
              <a:t> End-to-End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8075051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Training</a:t>
            </a:r>
            <a:endParaRPr lang="en-KR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CF6A51-4B5C-43F0-1A77-4577446C3CAF}"/>
              </a:ext>
            </a:extLst>
          </p:cNvPr>
          <p:cNvSpPr txBox="1"/>
          <p:nvPr/>
        </p:nvSpPr>
        <p:spPr>
          <a:xfrm>
            <a:off x="488442" y="1501416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Stage1 - Data</a:t>
            </a:r>
            <a:endParaRPr lang="en-KR" dirty="0"/>
          </a:p>
        </p:txBody>
      </p:sp>
      <p:pic>
        <p:nvPicPr>
          <p:cNvPr id="3" name="Picture 2" descr="A cat sleeping on a book&#10;&#10;Description automatically generated">
            <a:extLst>
              <a:ext uri="{FF2B5EF4-FFF2-40B4-BE49-F238E27FC236}">
                <a16:creationId xmlns:a16="http://schemas.microsoft.com/office/drawing/2014/main" id="{AE5D7A71-A645-B837-1154-87269002E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194" y="2088188"/>
            <a:ext cx="4527969" cy="389474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F014891-C890-FC47-30C0-45199AF47389}"/>
              </a:ext>
            </a:extLst>
          </p:cNvPr>
          <p:cNvSpPr txBox="1"/>
          <p:nvPr/>
        </p:nvSpPr>
        <p:spPr>
          <a:xfrm>
            <a:off x="409194" y="6346680"/>
            <a:ext cx="45720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300" dirty="0"/>
              <a:t>COCO3M( 30</a:t>
            </a:r>
            <a:r>
              <a:rPr lang="en-US" altLang="ko-KR" sz="1300" dirty="0"/>
              <a:t>0</a:t>
            </a:r>
            <a:r>
              <a:rPr lang="ko-KR" altLang="en-US" sz="1300" dirty="0" err="1"/>
              <a:t>만장중</a:t>
            </a:r>
            <a:r>
              <a:rPr lang="ko-KR" altLang="en-US" sz="1300" dirty="0"/>
              <a:t> </a:t>
            </a:r>
            <a:r>
              <a:rPr lang="en-US" altLang="ko-KR" sz="1300" dirty="0"/>
              <a:t>595K </a:t>
            </a:r>
            <a:r>
              <a:rPr lang="ko-KR" altLang="en-US" sz="1300" dirty="0"/>
              <a:t>사용</a:t>
            </a:r>
            <a:r>
              <a:rPr lang="en-US" altLang="ko-KR" sz="1300" dirty="0"/>
              <a:t>)</a:t>
            </a:r>
            <a:endParaRPr lang="en-KR" sz="13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AFAE65-0CA2-D2E2-FE62-E6CF33BFFBB8}"/>
              </a:ext>
            </a:extLst>
          </p:cNvPr>
          <p:cNvSpPr txBox="1"/>
          <p:nvPr/>
        </p:nvSpPr>
        <p:spPr>
          <a:xfrm>
            <a:off x="5135118" y="2075996"/>
            <a:ext cx="6541008" cy="1293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image-text pair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위 데이터를 </a:t>
            </a:r>
            <a:r>
              <a:rPr lang="en-US" altLang="ko-KR" dirty="0"/>
              <a:t>instruction-following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       </a:t>
            </a:r>
            <a:r>
              <a:rPr lang="en-US" altLang="ko-KR" dirty="0"/>
              <a:t>data </a:t>
            </a:r>
            <a:r>
              <a:rPr lang="ko-KR" altLang="en-US" dirty="0"/>
              <a:t>형식으로 변화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4119643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Training</a:t>
            </a:r>
            <a:endParaRPr lang="en-KR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CF6A51-4B5C-43F0-1A77-4577446C3CAF}"/>
              </a:ext>
            </a:extLst>
          </p:cNvPr>
          <p:cNvSpPr txBox="1"/>
          <p:nvPr/>
        </p:nvSpPr>
        <p:spPr>
          <a:xfrm>
            <a:off x="488442" y="1501416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Stage1 - Data</a:t>
            </a:r>
            <a:endParaRPr lang="en-KR" dirty="0"/>
          </a:p>
        </p:txBody>
      </p:sp>
      <p:pic>
        <p:nvPicPr>
          <p:cNvPr id="3" name="Picture 2" descr="A cat sleeping on a book&#10;&#10;Description automatically generated">
            <a:extLst>
              <a:ext uri="{FF2B5EF4-FFF2-40B4-BE49-F238E27FC236}">
                <a16:creationId xmlns:a16="http://schemas.microsoft.com/office/drawing/2014/main" id="{AE5D7A71-A645-B837-1154-87269002E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194" y="2088188"/>
            <a:ext cx="4527969" cy="38947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8AFAE65-0CA2-D2E2-FE62-E6CF33BFFBB8}"/>
              </a:ext>
            </a:extLst>
          </p:cNvPr>
          <p:cNvSpPr txBox="1"/>
          <p:nvPr/>
        </p:nvSpPr>
        <p:spPr>
          <a:xfrm>
            <a:off x="5135118" y="2051612"/>
            <a:ext cx="65410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image-text pair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위 데이터를 </a:t>
            </a:r>
            <a:r>
              <a:rPr lang="en-US" altLang="ko-KR" dirty="0">
                <a:solidFill>
                  <a:srgbClr val="FF0000"/>
                </a:solidFill>
              </a:rPr>
              <a:t>instruction</a:t>
            </a:r>
            <a:r>
              <a:rPr lang="en-US" altLang="ko-KR" dirty="0"/>
              <a:t>-following </a:t>
            </a:r>
          </a:p>
          <a:p>
            <a:r>
              <a:rPr lang="ko-KR" altLang="en-US" dirty="0"/>
              <a:t>       </a:t>
            </a:r>
            <a:r>
              <a:rPr lang="en-US" altLang="ko-KR" dirty="0"/>
              <a:t>data </a:t>
            </a:r>
            <a:r>
              <a:rPr lang="ko-KR" altLang="en-US" dirty="0"/>
              <a:t>형식으로 변화</a:t>
            </a:r>
            <a:endParaRPr lang="en-KR" dirty="0"/>
          </a:p>
        </p:txBody>
      </p:sp>
      <p:pic>
        <p:nvPicPr>
          <p:cNvPr id="4" name="Picture 3" descr="A white paper with text&#10;&#10;Description automatically generated with medium confidence">
            <a:extLst>
              <a:ext uri="{FF2B5EF4-FFF2-40B4-BE49-F238E27FC236}">
                <a16:creationId xmlns:a16="http://schemas.microsoft.com/office/drawing/2014/main" id="{1D823310-C738-286E-0BB2-967B1B21A0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4315" y="3429000"/>
            <a:ext cx="5972149" cy="304380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440EDF9-B189-0614-AB15-D26E5FA6450F}"/>
              </a:ext>
            </a:extLst>
          </p:cNvPr>
          <p:cNvCxnSpPr>
            <a:cxnSpLocks/>
          </p:cNvCxnSpPr>
          <p:nvPr/>
        </p:nvCxnSpPr>
        <p:spPr>
          <a:xfrm flipH="1">
            <a:off x="6242304" y="2691365"/>
            <a:ext cx="958525" cy="1039387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AE390A3-89DB-FCEB-D9E8-8CD3A7C4A682}"/>
              </a:ext>
            </a:extLst>
          </p:cNvPr>
          <p:cNvSpPr txBox="1"/>
          <p:nvPr/>
        </p:nvSpPr>
        <p:spPr>
          <a:xfrm>
            <a:off x="5135118" y="3026392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random select</a:t>
            </a:r>
            <a:endParaRPr lang="en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0828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Synonym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45769" y="1144306"/>
            <a:ext cx="7192815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" altLang="ko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KoNLPy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</a:t>
            </a:r>
            <a:r>
              <a:rPr lang="en" altLang="ko-KR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Okt</a:t>
            </a:r>
            <a:r>
              <a:rPr lang="ko-KR" altLang="en-US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이용하여 명사 추출</a:t>
            </a:r>
            <a:endParaRPr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lang="en" altLang="ko-KR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KoNLPy</a:t>
            </a:r>
            <a:r>
              <a:rPr lang="en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한국어 정보처리를 위한 파이썬 패키지</a:t>
            </a:r>
            <a:endParaRPr lang="en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8E9AF0-C5E2-C1C6-F808-F0CD3423C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8704" y="1821414"/>
            <a:ext cx="4426592" cy="4950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628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Training</a:t>
            </a:r>
            <a:endParaRPr lang="en-KR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CF6A51-4B5C-43F0-1A77-4577446C3CAF}"/>
              </a:ext>
            </a:extLst>
          </p:cNvPr>
          <p:cNvSpPr txBox="1"/>
          <p:nvPr/>
        </p:nvSpPr>
        <p:spPr>
          <a:xfrm>
            <a:off x="464058" y="1501416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Stage1 - Train</a:t>
            </a:r>
            <a:endParaRPr lang="en-KR" dirty="0"/>
          </a:p>
        </p:txBody>
      </p:sp>
      <p:pic>
        <p:nvPicPr>
          <p:cNvPr id="2" name="Picture 1" descr="A diagram of a network architecture&#10;&#10;Description automatically generated">
            <a:extLst>
              <a:ext uri="{FF2B5EF4-FFF2-40B4-BE49-F238E27FC236}">
                <a16:creationId xmlns:a16="http://schemas.microsoft.com/office/drawing/2014/main" id="{83117ED8-48DE-492A-E64A-F119B8A9D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54" y="2036211"/>
            <a:ext cx="8060690" cy="331089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C30C4F3-9644-6A1E-60C9-72D7C64D9597}"/>
              </a:ext>
            </a:extLst>
          </p:cNvPr>
          <p:cNvSpPr/>
          <p:nvPr/>
        </p:nvSpPr>
        <p:spPr>
          <a:xfrm>
            <a:off x="722794" y="2912373"/>
            <a:ext cx="6982513" cy="431034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0BC64-AE76-6CFC-63D0-87881B412AD8}"/>
              </a:ext>
            </a:extLst>
          </p:cNvPr>
          <p:cNvSpPr/>
          <p:nvPr/>
        </p:nvSpPr>
        <p:spPr>
          <a:xfrm>
            <a:off x="685110" y="4283973"/>
            <a:ext cx="2022585" cy="431034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40636CC-8480-BE63-0DA8-A85D0C6EFE16}"/>
              </a:ext>
            </a:extLst>
          </p:cNvPr>
          <p:cNvSpPr/>
          <p:nvPr/>
        </p:nvSpPr>
        <p:spPr>
          <a:xfrm>
            <a:off x="666822" y="3814581"/>
            <a:ext cx="2022585" cy="431034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338CF02-1AD7-74B1-9D3D-9A371125D66F}"/>
              </a:ext>
            </a:extLst>
          </p:cNvPr>
          <p:cNvSpPr/>
          <p:nvPr/>
        </p:nvSpPr>
        <p:spPr>
          <a:xfrm>
            <a:off x="236854" y="5805300"/>
            <a:ext cx="1141696" cy="267638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EA053F-FF5F-AB73-9D61-F12D777B6F2B}"/>
              </a:ext>
            </a:extLst>
          </p:cNvPr>
          <p:cNvSpPr txBox="1"/>
          <p:nvPr/>
        </p:nvSpPr>
        <p:spPr>
          <a:xfrm>
            <a:off x="1378550" y="5754453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: Frozen</a:t>
            </a:r>
            <a:endParaRPr lang="en-KR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01B6CEE-5A15-EF54-78C4-00B7A7F3F9B3}"/>
              </a:ext>
            </a:extLst>
          </p:cNvPr>
          <p:cNvSpPr/>
          <p:nvPr/>
        </p:nvSpPr>
        <p:spPr>
          <a:xfrm>
            <a:off x="259922" y="6239521"/>
            <a:ext cx="1141696" cy="323842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F5E4B0-B722-9994-4DB5-D5BF1E53667D}"/>
              </a:ext>
            </a:extLst>
          </p:cNvPr>
          <p:cNvSpPr txBox="1"/>
          <p:nvPr/>
        </p:nvSpPr>
        <p:spPr>
          <a:xfrm>
            <a:off x="1372454" y="6187269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: Trainable</a:t>
            </a:r>
            <a:endParaRPr lang="en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CA4693-70F9-FE2A-E225-D167FC9D2171}"/>
              </a:ext>
            </a:extLst>
          </p:cNvPr>
          <p:cNvSpPr txBox="1"/>
          <p:nvPr/>
        </p:nvSpPr>
        <p:spPr>
          <a:xfrm>
            <a:off x="270700" y="5335009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Projection W</a:t>
            </a:r>
            <a:r>
              <a:rPr lang="ko-KR" altLang="en-US" b="1" dirty="0"/>
              <a:t> 만 학습시킴</a:t>
            </a:r>
            <a:r>
              <a:rPr lang="en-US" altLang="ko-KR" b="1" dirty="0"/>
              <a:t>,</a:t>
            </a:r>
            <a:r>
              <a:rPr lang="ko-KR" altLang="en-US" b="1" dirty="0"/>
              <a:t> 나머지는 </a:t>
            </a:r>
            <a:r>
              <a:rPr lang="en-US" altLang="ko-KR" b="1" dirty="0"/>
              <a:t>Frozen </a:t>
            </a:r>
            <a:endParaRPr lang="en-KR" b="1" dirty="0"/>
          </a:p>
        </p:txBody>
      </p:sp>
    </p:spTree>
    <p:extLst>
      <p:ext uri="{BB962C8B-B14F-4D97-AF65-F5344CB8AC3E}">
        <p14:creationId xmlns:p14="http://schemas.microsoft.com/office/powerpoint/2010/main" val="3615235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Training</a:t>
            </a:r>
            <a:endParaRPr lang="en-KR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CF6A51-4B5C-43F0-1A77-4577446C3CAF}"/>
              </a:ext>
            </a:extLst>
          </p:cNvPr>
          <p:cNvSpPr txBox="1"/>
          <p:nvPr/>
        </p:nvSpPr>
        <p:spPr>
          <a:xfrm>
            <a:off x="488442" y="1501416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Stage2 - Data</a:t>
            </a:r>
            <a:endParaRPr lang="en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AFAE65-0CA2-D2E2-FE62-E6CF33BFFBB8}"/>
              </a:ext>
            </a:extLst>
          </p:cNvPr>
          <p:cNvSpPr txBox="1"/>
          <p:nvPr/>
        </p:nvSpPr>
        <p:spPr>
          <a:xfrm>
            <a:off x="5293614" y="2196507"/>
            <a:ext cx="65410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GPT4</a:t>
            </a:r>
            <a:r>
              <a:rPr lang="ko-KR" altLang="en-US" dirty="0"/>
              <a:t>로 생성한 </a:t>
            </a:r>
            <a:r>
              <a:rPr lang="en-US" altLang="ko-KR" dirty="0"/>
              <a:t>158K</a:t>
            </a:r>
            <a:r>
              <a:rPr lang="ko-KR" altLang="en-US" dirty="0"/>
              <a:t>개의 </a:t>
            </a:r>
            <a:br>
              <a:rPr lang="en-US" altLang="ko-KR" dirty="0"/>
            </a:br>
            <a:r>
              <a:rPr lang="en-US" altLang="ko-KR" dirty="0"/>
              <a:t>instruction-following data</a:t>
            </a:r>
            <a:r>
              <a:rPr lang="ko-KR" altLang="en-US" dirty="0" err="1"/>
              <a:t>를</a:t>
            </a:r>
            <a:r>
              <a:rPr lang="ko-KR" altLang="en-US" dirty="0"/>
              <a:t> 이용해</a:t>
            </a:r>
            <a:br>
              <a:rPr lang="en-US" altLang="ko-KR" dirty="0"/>
            </a:br>
            <a:r>
              <a:rPr lang="en-US" altLang="ko-KR" dirty="0"/>
              <a:t>fine tune</a:t>
            </a:r>
            <a:br>
              <a:rPr lang="en-US" altLang="ko-KR" dirty="0"/>
            </a:br>
            <a:endParaRPr lang="en-KR" dirty="0"/>
          </a:p>
        </p:txBody>
      </p:sp>
      <p:pic>
        <p:nvPicPr>
          <p:cNvPr id="8" name="Picture 7" descr="A screenshot of a text&#10;&#10;Description automatically generated">
            <a:extLst>
              <a:ext uri="{FF2B5EF4-FFF2-40B4-BE49-F238E27FC236}">
                <a16:creationId xmlns:a16="http://schemas.microsoft.com/office/drawing/2014/main" id="{BB631D0D-D667-9E03-776B-99BF89AC3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66" y="2046206"/>
            <a:ext cx="4762175" cy="3617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574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67139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Training</a:t>
            </a:r>
            <a:endParaRPr lang="en-KR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CF6A51-4B5C-43F0-1A77-4577446C3CAF}"/>
              </a:ext>
            </a:extLst>
          </p:cNvPr>
          <p:cNvSpPr txBox="1"/>
          <p:nvPr/>
        </p:nvSpPr>
        <p:spPr>
          <a:xfrm>
            <a:off x="464058" y="1501416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Stage2 - Train</a:t>
            </a:r>
            <a:endParaRPr lang="en-KR" dirty="0"/>
          </a:p>
        </p:txBody>
      </p:sp>
      <p:pic>
        <p:nvPicPr>
          <p:cNvPr id="2" name="Picture 1" descr="A diagram of a network architecture&#10;&#10;Description automatically generated">
            <a:extLst>
              <a:ext uri="{FF2B5EF4-FFF2-40B4-BE49-F238E27FC236}">
                <a16:creationId xmlns:a16="http://schemas.microsoft.com/office/drawing/2014/main" id="{83117ED8-48DE-492A-E64A-F119B8A9D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54" y="2036211"/>
            <a:ext cx="8060690" cy="331089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C30C4F3-9644-6A1E-60C9-72D7C64D9597}"/>
              </a:ext>
            </a:extLst>
          </p:cNvPr>
          <p:cNvSpPr/>
          <p:nvPr/>
        </p:nvSpPr>
        <p:spPr>
          <a:xfrm>
            <a:off x="722794" y="2912373"/>
            <a:ext cx="6982513" cy="431034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0BC64-AE76-6CFC-63D0-87881B412AD8}"/>
              </a:ext>
            </a:extLst>
          </p:cNvPr>
          <p:cNvSpPr/>
          <p:nvPr/>
        </p:nvSpPr>
        <p:spPr>
          <a:xfrm>
            <a:off x="685110" y="4283973"/>
            <a:ext cx="2022585" cy="431034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40636CC-8480-BE63-0DA8-A85D0C6EFE16}"/>
              </a:ext>
            </a:extLst>
          </p:cNvPr>
          <p:cNvSpPr/>
          <p:nvPr/>
        </p:nvSpPr>
        <p:spPr>
          <a:xfrm>
            <a:off x="666822" y="3814581"/>
            <a:ext cx="2022585" cy="431034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338CF02-1AD7-74B1-9D3D-9A371125D66F}"/>
              </a:ext>
            </a:extLst>
          </p:cNvPr>
          <p:cNvSpPr/>
          <p:nvPr/>
        </p:nvSpPr>
        <p:spPr>
          <a:xfrm>
            <a:off x="236854" y="5805300"/>
            <a:ext cx="1141696" cy="267638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EA053F-FF5F-AB73-9D61-F12D777B6F2B}"/>
              </a:ext>
            </a:extLst>
          </p:cNvPr>
          <p:cNvSpPr txBox="1"/>
          <p:nvPr/>
        </p:nvSpPr>
        <p:spPr>
          <a:xfrm>
            <a:off x="1378550" y="5754453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: Frozen</a:t>
            </a:r>
            <a:endParaRPr lang="en-KR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01B6CEE-5A15-EF54-78C4-00B7A7F3F9B3}"/>
              </a:ext>
            </a:extLst>
          </p:cNvPr>
          <p:cNvSpPr/>
          <p:nvPr/>
        </p:nvSpPr>
        <p:spPr>
          <a:xfrm>
            <a:off x="259922" y="6239521"/>
            <a:ext cx="1141696" cy="323842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F5E4B0-B722-9994-4DB5-D5BF1E53667D}"/>
              </a:ext>
            </a:extLst>
          </p:cNvPr>
          <p:cNvSpPr txBox="1"/>
          <p:nvPr/>
        </p:nvSpPr>
        <p:spPr>
          <a:xfrm>
            <a:off x="1372454" y="6187269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: Trainable</a:t>
            </a:r>
            <a:endParaRPr lang="en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CA4693-70F9-FE2A-E225-D167FC9D2171}"/>
              </a:ext>
            </a:extLst>
          </p:cNvPr>
          <p:cNvSpPr txBox="1"/>
          <p:nvPr/>
        </p:nvSpPr>
        <p:spPr>
          <a:xfrm>
            <a:off x="270700" y="5335009"/>
            <a:ext cx="654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Vision Encoder</a:t>
            </a:r>
            <a:r>
              <a:rPr lang="ko-KR" altLang="en-US" b="1" dirty="0"/>
              <a:t>만 </a:t>
            </a:r>
            <a:r>
              <a:rPr lang="en-US" altLang="ko-KR" b="1" dirty="0"/>
              <a:t>Frozen, LLM</a:t>
            </a:r>
            <a:r>
              <a:rPr lang="ko-KR" altLang="en-US" b="1" dirty="0"/>
              <a:t>과 </a:t>
            </a:r>
            <a:r>
              <a:rPr lang="en-US" altLang="ko-KR" b="1" dirty="0"/>
              <a:t>projection W </a:t>
            </a:r>
            <a:r>
              <a:rPr lang="ko-KR" altLang="en-US" b="1" dirty="0"/>
              <a:t>학습</a:t>
            </a:r>
            <a:endParaRPr lang="en-KR" b="1" dirty="0"/>
          </a:p>
        </p:txBody>
      </p:sp>
    </p:spTree>
    <p:extLst>
      <p:ext uri="{BB962C8B-B14F-4D97-AF65-F5344CB8AC3E}">
        <p14:creationId xmlns:p14="http://schemas.microsoft.com/office/powerpoint/2010/main" val="33814879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45769" y="1318477"/>
            <a:ext cx="71928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Demo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  <a:hlinkClick r:id="rId3"/>
              </a:rPr>
              <a:t>https://llava-vl.github.io/</a:t>
            </a:r>
            <a:endParaRPr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245516C-8DF8-1EB0-A308-703C6F800B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29" y="1718587"/>
            <a:ext cx="6554148" cy="467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6277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KoLLaVA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45769" y="1318477"/>
            <a:ext cx="71928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  <a:hlinkClick r:id="rId3"/>
              </a:rPr>
              <a:t>https://github.com/tabtoyou/KoLLaVA</a:t>
            </a:r>
            <a:endParaRPr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B0A0C10-63EB-7181-F275-1C7EF488D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18587"/>
            <a:ext cx="9144000" cy="283300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0A70C6F-7D2A-2A9A-CE7F-AD4910325B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303287"/>
            <a:ext cx="9144000" cy="256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0562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E93F1E-86F9-06C6-ADB2-221A18DC8F6E}"/>
              </a:ext>
            </a:extLst>
          </p:cNvPr>
          <p:cNvSpPr txBox="1"/>
          <p:nvPr/>
        </p:nvSpPr>
        <p:spPr>
          <a:xfrm>
            <a:off x="3472179" y="2932345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감사합니다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7BFEB-8768-4A0F-E1D9-DE500EF01170}"/>
              </a:ext>
            </a:extLst>
          </p:cNvPr>
          <p:cNvSpPr txBox="1"/>
          <p:nvPr/>
        </p:nvSpPr>
        <p:spPr>
          <a:xfrm>
            <a:off x="3327107" y="4898137"/>
            <a:ext cx="2489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173E0-578F-3378-0946-86463AAD99BA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058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Synonym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45769" y="1144306"/>
            <a:ext cx="71928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2.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GPT-3.5 </a:t>
            </a:r>
            <a:r>
              <a:rPr lang="ko-KR" altLang="en-US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이용하여 유사어 추출</a:t>
            </a:r>
            <a:endParaRPr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56783A9-6DFA-B5D5-821B-0703C0DF4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0" y="3255549"/>
            <a:ext cx="3118160" cy="323732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03262E6-0C65-3987-5F4A-A27ACFDB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20" y="1615510"/>
            <a:ext cx="8998136" cy="150411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522AF8B-5F81-6A55-E618-F50227D268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1813" y="3255549"/>
            <a:ext cx="2962508" cy="310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07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Synonym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45769" y="1144306"/>
            <a:ext cx="719281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3.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RAG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와 연결</a:t>
            </a:r>
            <a:endParaRPr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기존 </a:t>
            </a:r>
            <a:r>
              <a:rPr lang="ko-KR" altLang="en-US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입력값에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대한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RAG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응답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2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</a:t>
            </a:r>
            <a:endParaRPr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변형된 </a:t>
            </a:r>
            <a:r>
              <a:rPr lang="ko-KR" altLang="en-US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입력값에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대한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RAG 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응답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2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</a:t>
            </a:r>
            <a:endParaRPr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A797E2E-A0FB-B2F3-BE3E-037DBF66C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69" y="2214385"/>
            <a:ext cx="7616402" cy="427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785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Synonym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45769" y="1144306"/>
            <a:ext cx="71928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3.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RAG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와 연결</a:t>
            </a:r>
            <a:endParaRPr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6B3FF1D-2734-7779-29BF-55620BC00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418" y="2727684"/>
            <a:ext cx="2794040" cy="140263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F25D07F-7C88-55E0-F8CC-0A27F91767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9419" y="2705243"/>
            <a:ext cx="2883808" cy="14250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8583AE-1C98-36F9-081A-5EAA56A64281}"/>
              </a:ext>
            </a:extLst>
          </p:cNvPr>
          <p:cNvSpPr txBox="1"/>
          <p:nvPr/>
        </p:nvSpPr>
        <p:spPr>
          <a:xfrm>
            <a:off x="4909419" y="2335911"/>
            <a:ext cx="2768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B: </a:t>
            </a:r>
            <a:r>
              <a:rPr kumimoji="1" lang="ko-KR" altLang="en-US" dirty="0"/>
              <a:t>수술 후 담배 괜찮나요</a:t>
            </a:r>
            <a:r>
              <a:rPr kumimoji="1" lang="en-US" altLang="ko-KR" dirty="0"/>
              <a:t>?</a:t>
            </a:r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E5366A-A7F0-20FE-0365-EE32C06DB623}"/>
              </a:ext>
            </a:extLst>
          </p:cNvPr>
          <p:cNvSpPr txBox="1"/>
          <p:nvPr/>
        </p:nvSpPr>
        <p:spPr>
          <a:xfrm>
            <a:off x="628650" y="2358352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ore-KR" dirty="0"/>
              <a:t>B: </a:t>
            </a:r>
            <a:r>
              <a:rPr kumimoji="1" lang="ko-Kore-KR" altLang="en-US" dirty="0"/>
              <a:t>수술</a:t>
            </a:r>
            <a:r>
              <a:rPr kumimoji="1" lang="ko-KR" altLang="en-US" dirty="0"/>
              <a:t> 후 소주를 마셔도 되나요</a:t>
            </a:r>
            <a:r>
              <a:rPr kumimoji="1" lang="en-US" altLang="ko-KR" dirty="0"/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0D1B96-3A28-419D-8F12-7DE655BD8E36}"/>
              </a:ext>
            </a:extLst>
          </p:cNvPr>
          <p:cNvSpPr txBox="1"/>
          <p:nvPr/>
        </p:nvSpPr>
        <p:spPr>
          <a:xfrm>
            <a:off x="718418" y="415189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ore-KR" dirty="0"/>
              <a:t>A: </a:t>
            </a:r>
            <a:r>
              <a:rPr kumimoji="1" lang="ko-KR" altLang="en-US" dirty="0"/>
              <a:t>입원 후 </a:t>
            </a:r>
            <a:r>
              <a:rPr kumimoji="1" lang="ko-KR" altLang="en-US" dirty="0" err="1"/>
              <a:t>술를</a:t>
            </a:r>
            <a:r>
              <a:rPr kumimoji="1" lang="ko-KR" altLang="en-US" dirty="0"/>
              <a:t> 마셔도 되나요</a:t>
            </a:r>
            <a:r>
              <a:rPr kumimoji="1" lang="en-US" altLang="ko-KR" dirty="0"/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DA95F8-1607-D810-4D04-750AAB48A53A}"/>
              </a:ext>
            </a:extLst>
          </p:cNvPr>
          <p:cNvSpPr txBox="1"/>
          <p:nvPr/>
        </p:nvSpPr>
        <p:spPr>
          <a:xfrm>
            <a:off x="4909418" y="4130315"/>
            <a:ext cx="2776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A: </a:t>
            </a:r>
            <a:r>
              <a:rPr kumimoji="1" lang="ko-KR" altLang="en-US" dirty="0"/>
              <a:t>입원 후 흡연 괜찮나요</a:t>
            </a:r>
            <a:r>
              <a:rPr kumimoji="1" lang="en-US" altLang="ko-KR" dirty="0"/>
              <a:t>?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53440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Synonym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45769" y="1318477"/>
            <a:ext cx="71928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추가적으로 더 필요한 사항</a:t>
            </a:r>
            <a:endParaRPr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0D1B96-3A28-419D-8F12-7DE655BD8E36}"/>
              </a:ext>
            </a:extLst>
          </p:cNvPr>
          <p:cNvSpPr txBox="1"/>
          <p:nvPr/>
        </p:nvSpPr>
        <p:spPr>
          <a:xfrm>
            <a:off x="794617" y="1954264"/>
            <a:ext cx="65750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유의어 셋 후처리 하기</a:t>
            </a:r>
            <a:endParaRPr kumimoji="1"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영어 유의어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‘,’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쓰레기 값 등 후처리가 필요한 데이터가 많음</a:t>
            </a:r>
            <a:endParaRPr kumimoji="1"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/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endParaRPr kumimoji="1"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병렬 처리 하기</a:t>
            </a:r>
            <a:endParaRPr kumimoji="1"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유의어를 찾는 부분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RAG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찾는 부분 따로 분리해서 찾기</a:t>
            </a:r>
            <a:endParaRPr kumimoji="1"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1910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45770" y="1144306"/>
            <a:ext cx="457200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Abstract</a:t>
            </a:r>
            <a:endParaRPr lang="en-KR" sz="2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0FE6E-F343-0F1E-A329-850D38FFA6A1}"/>
              </a:ext>
            </a:extLst>
          </p:cNvPr>
          <p:cNvSpPr txBox="1"/>
          <p:nvPr/>
        </p:nvSpPr>
        <p:spPr>
          <a:xfrm>
            <a:off x="445770" y="1808533"/>
            <a:ext cx="7947660" cy="25401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instruction-following data</a:t>
            </a:r>
            <a:r>
              <a:rPr lang="ko-KR" altLang="en-US" dirty="0" err="1"/>
              <a:t>를</a:t>
            </a:r>
            <a:r>
              <a:rPr lang="ko-KR" altLang="en-US" dirty="0"/>
              <a:t> 사용하여 </a:t>
            </a:r>
            <a:r>
              <a:rPr lang="en-US" dirty="0"/>
              <a:t>LLM</a:t>
            </a:r>
            <a:r>
              <a:rPr lang="ko-KR" altLang="en-US" dirty="0"/>
              <a:t>모델을 </a:t>
            </a:r>
            <a:r>
              <a:rPr lang="en-US" dirty="0"/>
              <a:t>instruction tuning</a:t>
            </a:r>
            <a:r>
              <a:rPr lang="ko-KR" altLang="en-US" dirty="0"/>
              <a:t>하는 연구들이 있지만 이미지</a:t>
            </a:r>
            <a:r>
              <a:rPr lang="en-US" altLang="ko-KR" dirty="0"/>
              <a:t>-</a:t>
            </a:r>
            <a:r>
              <a:rPr lang="ko-KR" altLang="en-US" dirty="0"/>
              <a:t>텍스트 같은 멀티 </a:t>
            </a:r>
            <a:r>
              <a:rPr lang="ko-KR" altLang="en-US" dirty="0" err="1"/>
              <a:t>모달</a:t>
            </a:r>
            <a:r>
              <a:rPr lang="ko-KR" altLang="en-US" dirty="0"/>
              <a:t> </a:t>
            </a:r>
            <a:r>
              <a:rPr lang="ko-KR" altLang="en-US" dirty="0" err="1"/>
              <a:t>테스크에서는</a:t>
            </a:r>
            <a:r>
              <a:rPr lang="ko-KR" altLang="en-US" dirty="0"/>
              <a:t> 상대적으로 덜 연구됨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GPT-4</a:t>
            </a:r>
            <a:r>
              <a:rPr lang="ko-KR" altLang="en-US" dirty="0" err="1"/>
              <a:t>를</a:t>
            </a:r>
            <a:r>
              <a:rPr lang="ko-KR" altLang="en-US" dirty="0"/>
              <a:t> 사용하여 </a:t>
            </a:r>
            <a:r>
              <a:rPr lang="ko-KR" altLang="en-US" dirty="0" err="1"/>
              <a:t>멀티모달</a:t>
            </a:r>
            <a:r>
              <a:rPr lang="ko-KR" altLang="en-US" dirty="0"/>
              <a:t> 언어</a:t>
            </a:r>
            <a:r>
              <a:rPr lang="en-US" altLang="ko-KR" dirty="0"/>
              <a:t>-</a:t>
            </a:r>
            <a:r>
              <a:rPr lang="ko-KR" altLang="en-US" dirty="0"/>
              <a:t>이미지 </a:t>
            </a:r>
            <a:r>
              <a:rPr lang="en-US" dirty="0"/>
              <a:t>instruction-following </a:t>
            </a:r>
            <a:r>
              <a:rPr lang="ko-KR" altLang="en-US" dirty="0"/>
              <a:t>데이터 생성시켜 해당 데이터로 </a:t>
            </a:r>
            <a:r>
              <a:rPr lang="en-US" dirty="0" err="1"/>
              <a:t>LLaVA</a:t>
            </a:r>
            <a:r>
              <a:rPr lang="ko-KR" altLang="en-US" dirty="0"/>
              <a:t> </a:t>
            </a:r>
            <a:r>
              <a:rPr lang="ko-KR" altLang="en-US" dirty="0" err="1"/>
              <a:t>만듬</a:t>
            </a:r>
            <a:endParaRPr lang="ko-KR" alt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GPT-4 </a:t>
            </a:r>
            <a:r>
              <a:rPr lang="ko-KR" altLang="en-US" dirty="0"/>
              <a:t>와 유사한 </a:t>
            </a:r>
            <a:r>
              <a:rPr lang="en-US" altLang="ko-KR" dirty="0"/>
              <a:t>(85.1%) </a:t>
            </a:r>
            <a:r>
              <a:rPr lang="ko-KR" altLang="en-US" dirty="0"/>
              <a:t>이미지</a:t>
            </a:r>
            <a:r>
              <a:rPr lang="en-US" altLang="ko-KR" dirty="0"/>
              <a:t>-</a:t>
            </a:r>
            <a:r>
              <a:rPr lang="ko-KR" altLang="en-US" dirty="0"/>
              <a:t>언어 이해 능력을 보여줌</a:t>
            </a:r>
          </a:p>
        </p:txBody>
      </p:sp>
    </p:spTree>
    <p:extLst>
      <p:ext uri="{BB962C8B-B14F-4D97-AF65-F5344CB8AC3E}">
        <p14:creationId xmlns:p14="http://schemas.microsoft.com/office/powerpoint/2010/main" val="520064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45770" y="863890"/>
            <a:ext cx="457200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Introduction</a:t>
            </a:r>
            <a:endParaRPr lang="en-KR" sz="2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0FE6E-F343-0F1E-A329-850D38FFA6A1}"/>
              </a:ext>
            </a:extLst>
          </p:cNvPr>
          <p:cNvSpPr txBox="1"/>
          <p:nvPr/>
        </p:nvSpPr>
        <p:spPr>
          <a:xfrm>
            <a:off x="360426" y="1714946"/>
            <a:ext cx="8698230" cy="1293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단순히 텍스트가 이미지 대한 설명으로 이루어진 경우가 많음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 모델이 단순히 이미지를 설명하는 방식으로 주로 학습이 이루어지기 때문에</a:t>
            </a:r>
            <a:r>
              <a:rPr lang="en-US" altLang="ko-KR" dirty="0"/>
              <a:t>, </a:t>
            </a:r>
            <a:r>
              <a:rPr lang="ko-KR" altLang="en-US" dirty="0"/>
              <a:t>이미지에 대해 질의응답을 하고 대화를 하는데 한계 존재</a:t>
            </a:r>
            <a:endParaRPr lang="en-US" altLang="ko-KR" dirty="0"/>
          </a:p>
        </p:txBody>
      </p:sp>
      <p:pic>
        <p:nvPicPr>
          <p:cNvPr id="3" name="Picture 2" descr="A person riding a skateboard on a road&#10;&#10;Description automatically generated">
            <a:extLst>
              <a:ext uri="{FF2B5EF4-FFF2-40B4-BE49-F238E27FC236}">
                <a16:creationId xmlns:a16="http://schemas.microsoft.com/office/drawing/2014/main" id="{4F0522B7-FF40-928A-E4E1-AA4DD79BC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62" y="2976403"/>
            <a:ext cx="4826049" cy="38694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15B5CE-548C-7A22-77A6-8151084E53D3}"/>
              </a:ext>
            </a:extLst>
          </p:cNvPr>
          <p:cNvSpPr txBox="1"/>
          <p:nvPr/>
        </p:nvSpPr>
        <p:spPr>
          <a:xfrm>
            <a:off x="525919" y="1340944"/>
            <a:ext cx="2644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기존 </a:t>
            </a:r>
            <a:r>
              <a:rPr lang="ko-KR" altLang="en-US" b="1" dirty="0" err="1"/>
              <a:t>멀티모달</a:t>
            </a:r>
            <a:r>
              <a:rPr lang="ko-KR" altLang="en-US" b="1" dirty="0"/>
              <a:t> 태스크</a:t>
            </a:r>
            <a:endParaRPr lang="en-KR" b="1" dirty="0"/>
          </a:p>
        </p:txBody>
      </p:sp>
    </p:spTree>
    <p:extLst>
      <p:ext uri="{BB962C8B-B14F-4D97-AF65-F5344CB8AC3E}">
        <p14:creationId xmlns:p14="http://schemas.microsoft.com/office/powerpoint/2010/main" val="165847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LLaVA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DB39-727A-F4E2-1CE3-0FD5E8B1C0C7}"/>
              </a:ext>
            </a:extLst>
          </p:cNvPr>
          <p:cNvSpPr txBox="1"/>
          <p:nvPr/>
        </p:nvSpPr>
        <p:spPr>
          <a:xfrm>
            <a:off x="409194" y="979331"/>
            <a:ext cx="643051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GPT-assis</a:t>
            </a:r>
            <a:r>
              <a:rPr lang="en-US" altLang="ko-KR" sz="2500" dirty="0"/>
              <a:t>t</a:t>
            </a:r>
            <a:r>
              <a:rPr lang="en-US" sz="2500" dirty="0"/>
              <a:t>ed Visual Instruction Data Generation</a:t>
            </a:r>
            <a:endParaRPr lang="en-KR" sz="2500" dirty="0"/>
          </a:p>
        </p:txBody>
      </p:sp>
      <p:pic>
        <p:nvPicPr>
          <p:cNvPr id="8" name="Picture 7" descr="A screenshot of a text&#10;&#10;Description automatically generated">
            <a:extLst>
              <a:ext uri="{FF2B5EF4-FFF2-40B4-BE49-F238E27FC236}">
                <a16:creationId xmlns:a16="http://schemas.microsoft.com/office/drawing/2014/main" id="{3E6C50F3-AFE6-88A8-12D2-67D8674257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72" y="2920683"/>
            <a:ext cx="8728456" cy="31502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4207874-2E82-BDE5-D337-FC58DB9AB586}"/>
              </a:ext>
            </a:extLst>
          </p:cNvPr>
          <p:cNvSpPr txBox="1"/>
          <p:nvPr/>
        </p:nvSpPr>
        <p:spPr>
          <a:xfrm>
            <a:off x="628650" y="1673706"/>
            <a:ext cx="74790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GPT4 prompt </a:t>
            </a:r>
            <a:r>
              <a:rPr lang="ko-KR" altLang="en-US" dirty="0"/>
              <a:t>에 </a:t>
            </a:r>
            <a:r>
              <a:rPr lang="ko-KR" altLang="en-US" dirty="0">
                <a:solidFill>
                  <a:srgbClr val="FF0000"/>
                </a:solidFill>
              </a:rPr>
              <a:t>이미지는 </a:t>
            </a:r>
            <a:r>
              <a:rPr lang="en-US" dirty="0">
                <a:solidFill>
                  <a:srgbClr val="FF0000"/>
                </a:solidFill>
              </a:rPr>
              <a:t>input</a:t>
            </a:r>
            <a:r>
              <a:rPr lang="ko-KR" altLang="en-US" dirty="0" err="1">
                <a:solidFill>
                  <a:srgbClr val="FF0000"/>
                </a:solidFill>
              </a:rPr>
              <a:t>으로</a:t>
            </a:r>
            <a:r>
              <a:rPr lang="ko-KR" altLang="en-US" dirty="0">
                <a:solidFill>
                  <a:srgbClr val="FF0000"/>
                </a:solidFill>
              </a:rPr>
              <a:t> 사용되지 않고</a:t>
            </a:r>
            <a:r>
              <a:rPr lang="ko-KR" altLang="en-US" dirty="0"/>
              <a:t> 이미지와 관련된 </a:t>
            </a:r>
            <a:r>
              <a:rPr lang="ko-KR" altLang="en-US" dirty="0">
                <a:solidFill>
                  <a:srgbClr val="FF0000"/>
                </a:solidFill>
              </a:rPr>
              <a:t>캡션</a:t>
            </a:r>
            <a:r>
              <a:rPr lang="ko-KR" altLang="en-US" dirty="0"/>
              <a:t> 및 </a:t>
            </a:r>
            <a:r>
              <a:rPr lang="en-US" dirty="0">
                <a:solidFill>
                  <a:srgbClr val="FF0000"/>
                </a:solidFill>
              </a:rPr>
              <a:t>bounding box</a:t>
            </a:r>
            <a:r>
              <a:rPr lang="en-US" dirty="0"/>
              <a:t> </a:t>
            </a:r>
            <a:r>
              <a:rPr lang="ko-KR" altLang="en-US" dirty="0"/>
              <a:t>값들만 이용해 질문 및 대화 셋을 </a:t>
            </a:r>
            <a:r>
              <a:rPr lang="ko-KR" altLang="en-US" dirty="0" err="1"/>
              <a:t>만듬</a:t>
            </a:r>
            <a:endParaRPr lang="en-K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EBA136-EA9B-D82C-0F19-CB057B7D4172}"/>
              </a:ext>
            </a:extLst>
          </p:cNvPr>
          <p:cNvSpPr txBox="1"/>
          <p:nvPr/>
        </p:nvSpPr>
        <p:spPr>
          <a:xfrm>
            <a:off x="494538" y="2636695"/>
            <a:ext cx="7479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Context - input</a:t>
            </a:r>
            <a:endParaRPr lang="en-KR" b="1" dirty="0"/>
          </a:p>
        </p:txBody>
      </p:sp>
    </p:spTree>
    <p:extLst>
      <p:ext uri="{BB962C8B-B14F-4D97-AF65-F5344CB8AC3E}">
        <p14:creationId xmlns:p14="http://schemas.microsoft.com/office/powerpoint/2010/main" val="1550111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9451</TotalTime>
  <Words>647</Words>
  <Application>Microsoft Macintosh PowerPoint</Application>
  <PresentationFormat>On-screen Show (4:3)</PresentationFormat>
  <Paragraphs>153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GyeonggiTitleOTF Medium</vt:lpstr>
      <vt:lpstr>Calibri</vt:lpstr>
      <vt:lpstr>Wingdings</vt:lpstr>
      <vt:lpstr>GyeonggiTitleOTF Medium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조희진</dc:creator>
  <cp:lastModifiedBy>김영상</cp:lastModifiedBy>
  <cp:revision>282</cp:revision>
  <dcterms:created xsi:type="dcterms:W3CDTF">2023-05-28T14:12:31Z</dcterms:created>
  <dcterms:modified xsi:type="dcterms:W3CDTF">2023-10-26T07:12:12Z</dcterms:modified>
</cp:coreProperties>
</file>

<file path=docProps/thumbnail.jpeg>
</file>